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9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Istorijskezanimljivosti/photos/a.380606652041766.1073741828.380603862042045/637409103028185/?type=3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0"/>
            <a:ext cx="8991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sr-Latn-CS" sz="4400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Oсновни извори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sr-Latn-CS" sz="4400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 историју сред</a:t>
            </a:r>
            <a:r>
              <a:rPr lang="en-US" sz="4400" b="1" i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њег</a:t>
            </a:r>
            <a:r>
              <a:rPr lang="en-US" sz="4400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i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века</a:t>
            </a:r>
            <a:endParaRPr lang="en-US" sz="4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82" name="Picture 6" descr="http://facebookreporter.files.wordpress.com/2014/08/stefan_lazarevic_1377e280941427_freska_iz_manastira_manasija_srbi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028824"/>
            <a:ext cx="8610600" cy="48291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" y="1675150"/>
            <a:ext cx="8153400" cy="398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chemeClr val="bg1"/>
                </a:solidFill>
              </a:rPr>
              <a:t>Фреске-слике на зидовима цркава(свежем малтеру)-визуелни извор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d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may contain: outdoor and wa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305800" cy="60864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3400" y="6324600"/>
            <a:ext cx="81534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>
                <a:solidFill>
                  <a:schemeClr val="bg1"/>
                </a:solidFill>
              </a:rPr>
              <a:t>Дворац у Француској 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/>
              <a:t>4. </a:t>
            </a:r>
            <a:r>
              <a:rPr lang="sr-Cyrl-RS" sz="2800" b="1" dirty="0" smtClean="0">
                <a:solidFill>
                  <a:schemeClr val="bg1"/>
                </a:solidFill>
              </a:rPr>
              <a:t>Оружје 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http://img524.imageshack.us/img524/1027/22222222222h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5943600" cy="29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ttp://hladnooruzje.net76.net/index_files/image452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47465"/>
            <a:ext cx="3096895" cy="301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rts.rs/upload/storyBoxImageData/2011/12/13/8888142/Oklopi.txt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4038600"/>
            <a:ext cx="371618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286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/>
              <a:t>5. </a:t>
            </a:r>
            <a:r>
              <a:rPr lang="sr-Cyrl-RS" sz="2800" b="1" dirty="0" smtClean="0">
                <a:solidFill>
                  <a:schemeClr val="bg1"/>
                </a:solidFill>
              </a:rPr>
              <a:t>Новац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http://www.narodnimuzej.rs/images/11.-Dragutin_PS_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14400"/>
            <a:ext cx="5105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crkvabatinac.com/kralj%20milutin%202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914400"/>
            <a:ext cx="2380615" cy="2380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http://www.narodnimuzej.rs/images/2.-Foka_II_3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886200"/>
            <a:ext cx="4343400" cy="2362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876800" y="3505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/>
              <a:t>6.</a:t>
            </a:r>
            <a:r>
              <a:rPr lang="sr-Cyrl-RS" sz="2400" b="1" dirty="0" smtClean="0">
                <a:solidFill>
                  <a:schemeClr val="bg1"/>
                </a:solidFill>
              </a:rPr>
              <a:t>Накит</a:t>
            </a:r>
            <a:endParaRPr lang="en-US" sz="2400" b="1" dirty="0"/>
          </a:p>
        </p:txBody>
      </p:sp>
      <p:pic>
        <p:nvPicPr>
          <p:cNvPr id="19460" name="Picture 4" descr="http://i161.photobucket.com/albums/t237/SrpskiMuzickiForum/Narodna%20nosnja%20-%20igra/NakitkodSrba-pafte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3962400"/>
            <a:ext cx="3886200" cy="2286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5626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dirty="0" smtClean="0"/>
              <a:t>з</a:t>
            </a:r>
            <a:r>
              <a:rPr lang="sr-Cyrl-RS" dirty="0" smtClean="0"/>
              <a:t>а струк</a:t>
            </a:r>
            <a:endParaRPr lang="en-US" dirty="0"/>
          </a:p>
        </p:txBody>
      </p:sp>
      <p:pic>
        <p:nvPicPr>
          <p:cNvPr id="19462" name="Picture 6" descr="http://www.psss.rs/e107_images/sarkamen%2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0" y="4038600"/>
            <a:ext cx="4152900" cy="14478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6185E-6 L -0.56041 -0.0055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00347" y="2286000"/>
            <a:ext cx="43433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Аутор: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1" y="838200"/>
            <a:ext cx="6019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00347" y="3200400"/>
            <a:ext cx="434330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Душица Максимовић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95600" y="5181600"/>
            <a:ext cx="37226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r-Cyrl-RS" sz="54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2014.</a:t>
            </a:r>
            <a:endParaRPr lang="en-US" sz="54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hecker dir="vert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228600"/>
            <a:ext cx="7391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Писани историјски извори:</a:t>
            </a:r>
            <a:endParaRPr lang="en-US" sz="4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2" descr="https://encrypted-tbn3.gstatic.com/images?q=tbn:ANd9GcROuHU_m5tdLe5ALcI1RojAIJwC8jNLtXQAvvtRqIM3tcBYbi9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447800"/>
            <a:ext cx="2320290" cy="159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2400" y="13716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/>
              <a:t>1.</a:t>
            </a:r>
            <a:endParaRPr lang="en-US" sz="2000" b="1" dirty="0"/>
          </a:p>
        </p:txBody>
      </p:sp>
      <p:pic>
        <p:nvPicPr>
          <p:cNvPr id="5" name="Picture 4" descr="http://istorijska-biblioteka.wdfiles.com/local--files/slika:serbske-letopisi/serbske-letopisi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886200"/>
            <a:ext cx="2362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36576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/>
              <a:t>  2.</a:t>
            </a:r>
            <a:endParaRPr lang="en-US" sz="2000" b="1" dirty="0"/>
          </a:p>
        </p:txBody>
      </p:sp>
      <p:pic>
        <p:nvPicPr>
          <p:cNvPr id="7" name="Picture 6" descr="http://www.rts.rs/upload/storyBoxImageData/2010/01/08/3347601/zbornik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1219200"/>
            <a:ext cx="4876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343400" y="39624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Житије Светог Симеуна, Доментијан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29718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chemeClr val="bg1"/>
                </a:solidFill>
              </a:rPr>
              <a:t>Житија-опис живота светитеља.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00" y="5029200"/>
            <a:ext cx="533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chemeClr val="bg1"/>
                </a:solidFill>
              </a:rPr>
              <a:t>Лет</a:t>
            </a:r>
            <a:r>
              <a:rPr lang="sr-Latn-RS" sz="2000" b="1" dirty="0" smtClean="0">
                <a:solidFill>
                  <a:schemeClr val="bg1"/>
                </a:solidFill>
              </a:rPr>
              <a:t>o</a:t>
            </a:r>
            <a:r>
              <a:rPr lang="sr-Cyrl-RS" sz="2000" b="1" smtClean="0">
                <a:solidFill>
                  <a:schemeClr val="bg1"/>
                </a:solidFill>
              </a:rPr>
              <a:t>писи,хронике,анали-кратки </a:t>
            </a:r>
            <a:r>
              <a:rPr lang="sr-Cyrl-RS" sz="2000" b="1" dirty="0" smtClean="0">
                <a:solidFill>
                  <a:schemeClr val="bg1"/>
                </a:solidFill>
              </a:rPr>
              <a:t>претежно историјски списи,</a:t>
            </a:r>
          </a:p>
          <a:p>
            <a:r>
              <a:rPr lang="sr-Cyrl-CS" sz="2000" b="1" dirty="0" smtClean="0">
                <a:solidFill>
                  <a:schemeClr val="bg1"/>
                </a:solidFill>
              </a:rPr>
              <a:t>Д</a:t>
            </a:r>
            <a:r>
              <a:rPr lang="sr-Cyrl-RS" sz="2000" b="1" dirty="0" smtClean="0">
                <a:solidFill>
                  <a:schemeClr val="bg1"/>
                </a:solidFill>
              </a:rPr>
              <a:t>огађаји су хронолошки наведени.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d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096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/>
              <a:t>3.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533400"/>
            <a:ext cx="487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</a:rPr>
              <a:t>Записи-на маргинама средњовековних књига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http://static.politika.co.rs/uploads/rubrike/203572/i/1/biblioteka-foto-D-JEVREMOVICH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0"/>
            <a:ext cx="445960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28956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/>
              <a:t>4.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2743200"/>
            <a:ext cx="518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</a:rPr>
              <a:t>Натписи-на чврстом материјалу: камену, споменику, зиду...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http://upload.wikimedia.org/wikipedia/commons/thumb/5/5d/Temnicki_natpis.jpg/250px-Temnicki_natpi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267200"/>
            <a:ext cx="238061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://www.narodnimuzej.rs/images/prsten_srednji_vek_narodni_muzej_beograd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733800"/>
            <a:ext cx="3615240" cy="2881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62000" y="1487507"/>
            <a:ext cx="3124200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chemeClr val="bg1"/>
                </a:solidFill>
              </a:rPr>
              <a:t>Минијатуре-цртежи на маргинама књига-визуелни извор.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d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/>
              <a:t>5.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3810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rgbClr val="FF0000"/>
                </a:solidFill>
              </a:rPr>
              <a:t>Повеље</a:t>
            </a:r>
            <a:r>
              <a:rPr lang="sr-Cyrl-RS" sz="2800" b="1" dirty="0" smtClean="0">
                <a:solidFill>
                  <a:schemeClr val="bg1"/>
                </a:solidFill>
              </a:rPr>
              <a:t>-особени срењовековни правни списи (</a:t>
            </a:r>
            <a:r>
              <a:rPr lang="sr-Cyrl-RS" sz="2800" b="1" dirty="0" smtClean="0">
                <a:solidFill>
                  <a:srgbClr val="FF0000"/>
                </a:solidFill>
              </a:rPr>
              <a:t>документи</a:t>
            </a:r>
            <a:r>
              <a:rPr lang="sr-Cyrl-RS" sz="2800" b="1" dirty="0" smtClean="0">
                <a:solidFill>
                  <a:schemeClr val="bg1"/>
                </a:solidFill>
              </a:rPr>
              <a:t>):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http://static.politika.co.rs/uploads/rubrike/244343/i/1/Najstariji-srpski-dokument-u-Hilandaru---Karejski-tipik-iz-1199-sa-svojerucnim-potpisom-Save-Nemanjic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5270" y="1369743"/>
            <a:ext cx="445960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2.bp.blogspot.com/-KG2cuZ6wmY0/UMnWAEFKjQI/AAAAAAAAAgc/re6hThu-FV8/s1600/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143000"/>
            <a:ext cx="6243955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95400" y="5105400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</a:rPr>
              <a:t>Дубровачки архив, најважнији архив </a:t>
            </a:r>
          </a:p>
          <a:p>
            <a:r>
              <a:rPr lang="sr-Cyrl-RS" sz="2800" b="1" dirty="0" smtClean="0">
                <a:solidFill>
                  <a:schemeClr val="bg1"/>
                </a:solidFill>
              </a:rPr>
              <a:t>за српску средњовековну историју.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81000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000" b="1" dirty="0" smtClean="0">
                <a:solidFill>
                  <a:schemeClr val="bg1"/>
                </a:solidFill>
              </a:rPr>
              <a:t>Материјални средњовековни  историјски извори </a:t>
            </a:r>
            <a:r>
              <a:rPr lang="sr-Cyrl-RS" sz="4000" b="1" dirty="0" smtClean="0"/>
              <a:t>: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209800"/>
            <a:ext cx="80772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sz="2000" b="1" dirty="0" smtClean="0"/>
              <a:t>1. </a:t>
            </a:r>
            <a:r>
              <a:rPr lang="sr-Cyrl-RS" sz="2800" b="1" dirty="0" smtClean="0">
                <a:solidFill>
                  <a:schemeClr val="bg1"/>
                </a:solidFill>
              </a:rPr>
              <a:t>Манастир</a:t>
            </a:r>
            <a:r>
              <a:rPr lang="sr-Cyrl-RS" sz="2800" b="1" dirty="0" smtClean="0"/>
              <a:t>-место где живе монаси и монахиње.</a:t>
            </a:r>
            <a:endParaRPr lang="en-US" sz="2000" b="1" dirty="0"/>
          </a:p>
        </p:txBody>
      </p:sp>
      <p:pic>
        <p:nvPicPr>
          <p:cNvPr id="4" name="Picture 3" descr="http://www.vrnjackabanjasmestaj.rs/images/manastir-studenic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200400"/>
            <a:ext cx="4915259" cy="2923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90800" y="63246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/>
              <a:t>          </a:t>
            </a:r>
            <a:r>
              <a:rPr lang="sr-Cyrl-RS" sz="2000" b="1" dirty="0" smtClean="0">
                <a:solidFill>
                  <a:schemeClr val="bg1"/>
                </a:solidFill>
              </a:rPr>
              <a:t>Манастир -Стиденица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27432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>
                <a:solidFill>
                  <a:schemeClr val="bg1"/>
                </a:solidFill>
              </a:rPr>
              <a:t>Црква са конаком.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lu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69342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sz="2800" b="1" dirty="0" smtClean="0"/>
              <a:t>2</a:t>
            </a:r>
            <a:r>
              <a:rPr lang="sr-Cyrl-RS" sz="2800" dirty="0" smtClean="0"/>
              <a:t>. </a:t>
            </a:r>
            <a:r>
              <a:rPr lang="sr-Cyrl-RS" sz="2800" b="1" dirty="0" smtClean="0">
                <a:solidFill>
                  <a:schemeClr val="bg1"/>
                </a:solidFill>
              </a:rPr>
              <a:t>Тврђаве-средњовековни градови 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http://www.vreme.com/g/images/926100_semderv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905000"/>
            <a:ext cx="433768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53340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/>
              <a:t>Маглич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54102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/>
              <a:t>Смедерево</a:t>
            </a:r>
            <a:endParaRPr lang="en-US" sz="2400" b="1" dirty="0"/>
          </a:p>
        </p:txBody>
      </p:sp>
      <p:pic>
        <p:nvPicPr>
          <p:cNvPr id="7" name="Picture 4" descr="http://i.imgur.com/MSH8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8120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2296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sz="2800" b="1" dirty="0" smtClean="0"/>
              <a:t>3. Замкови-дворци,куће за владаре и витезове. </a:t>
            </a:r>
            <a:endParaRPr lang="en-US" sz="2800" b="1" dirty="0"/>
          </a:p>
        </p:txBody>
      </p:sp>
      <p:pic>
        <p:nvPicPr>
          <p:cNvPr id="3" name="Picture 2" descr="http://opusteno.rs/slike/2013/12/zamak-eltz-nemacka-21025/_sp-dvorac-eltz-nemack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5257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15000" y="1600200"/>
            <a:ext cx="243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/>
              <a:t>Немачки дворац Елтз, 12. век, на брду високом 70 метара.</a:t>
            </a:r>
            <a:endParaRPr lang="en-US" sz="2400" b="1" dirty="0"/>
          </a:p>
        </p:txBody>
      </p:sp>
      <p:pic>
        <p:nvPicPr>
          <p:cNvPr id="6" name="Picture 5" descr="http://www.flyflytravel.com/uploads/images/Leeds_Castle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810000"/>
            <a:ext cx="5410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Horizontal Scroll 6"/>
          <p:cNvSpPr/>
          <p:nvPr/>
        </p:nvSpPr>
        <p:spPr>
          <a:xfrm>
            <a:off x="5943600" y="3886200"/>
            <a:ext cx="3200400" cy="2438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00800" y="4267200"/>
            <a:ext cx="2362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chemeClr val="bg1"/>
                </a:solidFill>
              </a:rPr>
              <a:t>Најромантичнији средњовековни дворац  Лидс ,Кент, Енглеска. </a:t>
            </a:r>
          </a:p>
          <a:p>
            <a:r>
              <a:rPr lang="sr-Cyrl-RS" sz="2000" b="1" dirty="0" smtClean="0">
                <a:solidFill>
                  <a:schemeClr val="bg1"/>
                </a:solidFill>
              </a:rPr>
              <a:t>Стар 900 година.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876800"/>
            <a:ext cx="8534400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sr-Latn-RS" sz="2400" dirty="0" smtClean="0"/>
          </a:p>
          <a:p>
            <a:pPr algn="ctr"/>
            <a:r>
              <a:rPr lang="ru-RU" sz="2400" dirty="0" smtClean="0"/>
              <a:t>Нови замак (Castel Nuovo) Напуљ</a:t>
            </a:r>
            <a:br>
              <a:rPr lang="ru-RU" sz="2400" dirty="0" smtClean="0"/>
            </a:br>
            <a:r>
              <a:rPr lang="ru-RU" sz="2400" dirty="0" smtClean="0"/>
              <a:t>Замак је из XIII века и налази се на листи Светске баштине.</a:t>
            </a:r>
          </a:p>
          <a:p>
            <a:pPr algn="ctr"/>
            <a:r>
              <a:rPr lang="ru-RU" u="sng" dirty="0" smtClean="0">
                <a:hlinkClick r:id="rId3"/>
              </a:rPr>
              <a:t/>
            </a:r>
            <a:br>
              <a:rPr lang="ru-RU" u="sng" dirty="0" smtClean="0">
                <a:hlinkClick r:id="rId3"/>
              </a:rPr>
            </a:br>
            <a:endParaRPr lang="en-US" dirty="0"/>
          </a:p>
        </p:txBody>
      </p:sp>
      <p:pic>
        <p:nvPicPr>
          <p:cNvPr id="1026" name="Picture 2" descr="https://scontent-vie1-1.xx.fbcdn.net/hphotos-xaf1/v/t1.0-9/12039426_637409103028185_8919734052770086204_n.jpg?oh=f083a2d13ef679cbab355e9bc9db1b79&amp;oe=5661A4A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28600"/>
            <a:ext cx="8382000" cy="4495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camera.wav"/>
      </p:stSnd>
    </p:sndAc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</Words>
  <Application>Microsoft Office PowerPoint</Application>
  <PresentationFormat>On-screen Show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33</cp:revision>
  <dcterms:created xsi:type="dcterms:W3CDTF">2006-08-16T00:00:00Z</dcterms:created>
  <dcterms:modified xsi:type="dcterms:W3CDTF">2019-09-26T17:03:38Z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1033-10.2.0.7456</vt:lpwstr>
  </property>
</Properties>
</file>